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8" r:id="rId3"/>
    <p:sldId id="259" r:id="rId4"/>
    <p:sldId id="309" r:id="rId5"/>
    <p:sldId id="310" r:id="rId6"/>
    <p:sldId id="270" r:id="rId7"/>
    <p:sldId id="300" r:id="rId8"/>
    <p:sldId id="269" r:id="rId9"/>
    <p:sldId id="286" r:id="rId10"/>
    <p:sldId id="28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F15A50"/>
    <a:srgbClr val="0090D3"/>
    <a:srgbClr val="C75C5C"/>
    <a:srgbClr val="D5850B"/>
    <a:srgbClr val="25B7D3"/>
    <a:srgbClr val="27A5DC"/>
    <a:srgbClr val="D28007"/>
    <a:srgbClr val="38C6D9"/>
    <a:srgbClr val="DA8C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56" autoAdjust="0"/>
    <p:restoredTop sz="94660"/>
  </p:normalViewPr>
  <p:slideViewPr>
    <p:cSldViewPr snapToGrid="0">
      <p:cViewPr varScale="1">
        <p:scale>
          <a:sx n="74" d="100"/>
          <a:sy n="74" d="100"/>
        </p:scale>
        <p:origin x="4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87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575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228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440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950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583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3017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1878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4039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5712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907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8773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0647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53582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902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639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378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95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720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068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247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807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C46A7C-586E-4AA4-875A-8B9A5195DD52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C2E26-1ED7-424A-8900-5750DA1682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199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A3829-CF5A-4297-BD11-CB8457B5A75D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11/3/2017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1EBA-6D0E-42A4-94FB-3C7EB21F46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173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66" b="15846"/>
          <a:stretch/>
        </p:blipFill>
        <p:spPr>
          <a:xfrm>
            <a:off x="-1" y="-24063"/>
            <a:ext cx="12200021" cy="68820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2853626"/>
            <a:ext cx="12192000" cy="1840398"/>
          </a:xfrm>
          <a:prstGeom prst="rect">
            <a:avLst/>
          </a:prstGeom>
          <a:solidFill>
            <a:srgbClr val="0E754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31076" y="3361666"/>
            <a:ext cx="8749862" cy="581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4400" b="1" dirty="0" smtClean="0">
                <a:solidFill>
                  <a:srgbClr val="92D050"/>
                </a:solidFill>
                <a:latin typeface="Tw Cen MT Condensed" panose="020B0606020104020203" pitchFamily="34" charset="0"/>
              </a:rPr>
              <a:t>DIRECTORATE OF COIR DEVELOPMENT</a:t>
            </a:r>
            <a:endParaRPr lang="en-US" sz="3600" dirty="0">
              <a:solidFill>
                <a:srgbClr val="92D050"/>
              </a:solidFill>
              <a:latin typeface="Tw Cen MT Condensed" panose="020B0606020104020203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706118" y="-15767"/>
            <a:ext cx="3485880" cy="1020319"/>
          </a:xfrm>
          <a:prstGeom prst="rect">
            <a:avLst/>
          </a:prstGeom>
          <a:solidFill>
            <a:srgbClr val="0E7546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78372" y="3792421"/>
            <a:ext cx="5880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pc="300" dirty="0" smtClean="0">
                <a:solidFill>
                  <a:schemeClr val="bg1">
                    <a:lumMod val="95000"/>
                  </a:schemeClr>
                </a:solidFill>
                <a:latin typeface="Tw Cen MT Condensed" panose="020B0606020104020203" pitchFamily="34" charset="0"/>
              </a:rPr>
              <a:t>WEBSITE DEVELOPMENT PROJECT</a:t>
            </a:r>
            <a:endParaRPr lang="en-US" sz="2800" spc="300" dirty="0">
              <a:solidFill>
                <a:schemeClr val="bg1">
                  <a:lumMod val="95000"/>
                </a:schemeClr>
              </a:solidFill>
              <a:latin typeface="Tw Cen MT Condensed" panose="020B0606020104020203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-2" y="4676903"/>
            <a:ext cx="12192000" cy="2182476"/>
          </a:xfrm>
          <a:prstGeom prst="rect">
            <a:avLst/>
          </a:prstGeom>
          <a:solidFill>
            <a:schemeClr val="tx1">
              <a:lumMod val="95000"/>
              <a:lumOff val="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863840" y="4828062"/>
            <a:ext cx="41017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  <a:t>PRESENTED BY</a:t>
            </a:r>
            <a:br>
              <a:rPr lang="en-US" sz="3200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</a:br>
            <a:r>
              <a:rPr lang="en-US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</a:br>
            <a:r>
              <a:rPr lang="en-US" sz="2800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  <a:t>PRASHANT THOMAS</a:t>
            </a:r>
            <a:r>
              <a:rPr lang="en-US" sz="2400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  <a:t/>
            </a:r>
            <a:br>
              <a:rPr lang="en-US" sz="2400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  <a:t>HEAD – TECHNOLOGY &amp; SOLUTIONS</a:t>
            </a:r>
            <a:br>
              <a:rPr lang="en-US" sz="2400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</a:br>
            <a:r>
              <a:rPr lang="en-US" sz="2400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  <a:t>VERBAT TECHNOLOGIES</a:t>
            </a:r>
            <a:endParaRPr lang="en-US" sz="2400" spc="300" dirty="0">
              <a:solidFill>
                <a:schemeClr val="bg1"/>
              </a:solidFill>
              <a:latin typeface="Tw Cen MT Condensed" panose="020B0606020104020203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0301" y="58397"/>
            <a:ext cx="3082527" cy="82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98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-30314" y="-1"/>
            <a:ext cx="4632123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 Box 43"/>
          <p:cNvSpPr txBox="1"/>
          <p:nvPr/>
        </p:nvSpPr>
        <p:spPr>
          <a:xfrm>
            <a:off x="1364532" y="773360"/>
            <a:ext cx="2779092" cy="62796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500" b="1" dirty="0" smtClean="0">
                <a:solidFill>
                  <a:srgbClr val="A4D58B"/>
                </a:solidFill>
                <a:latin typeface="Aller Light" panose="02000503000000020004" pitchFamily="2" charset="0"/>
                <a:ea typeface="Gungsuh" panose="02030600000101010101" pitchFamily="18" charset="-127"/>
                <a:cs typeface="Open Sans Semibold" panose="020B0706030804020204" pitchFamily="34" charset="0"/>
              </a:rPr>
              <a:t>Responsive design that scales well on desktops, tablets and mobile phones</a:t>
            </a:r>
            <a:endParaRPr lang="en-US" sz="1500" b="1" dirty="0">
              <a:solidFill>
                <a:srgbClr val="A4D58B"/>
              </a:solidFill>
              <a:latin typeface="Aller Light" panose="02000503000000020004" pitchFamily="2" charset="0"/>
              <a:ea typeface="Gungsuh" panose="02030600000101010101" pitchFamily="18" charset="-127"/>
              <a:cs typeface="Open Sans Semibold" panose="020B0706030804020204" pitchFamily="34" charset="0"/>
            </a:endParaRPr>
          </a:p>
        </p:txBody>
      </p:sp>
      <p:sp>
        <p:nvSpPr>
          <p:cNvPr id="8" name="Text Box 43"/>
          <p:cNvSpPr txBox="1"/>
          <p:nvPr/>
        </p:nvSpPr>
        <p:spPr>
          <a:xfrm>
            <a:off x="1362822" y="5381794"/>
            <a:ext cx="2782155" cy="60765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500" b="1" dirty="0" smtClean="0">
                <a:solidFill>
                  <a:srgbClr val="DD93DF"/>
                </a:solidFill>
                <a:latin typeface="Aller Light" panose="02000503000000020004" pitchFamily="2" charset="0"/>
                <a:ea typeface="Gungsuh" panose="02030600000101010101" pitchFamily="18" charset="-127"/>
                <a:cs typeface="Open Sans Semibold" panose="020B0706030804020204" pitchFamily="34" charset="0"/>
              </a:rPr>
              <a:t>Opportunity to improve marketing and </a:t>
            </a:r>
            <a:r>
              <a:rPr lang="en-US" sz="1500" b="1" dirty="0" smtClean="0">
                <a:solidFill>
                  <a:srgbClr val="DD93DF"/>
                </a:solidFill>
                <a:latin typeface="Aller Light" panose="02000503000000020004" pitchFamily="2" charset="0"/>
                <a:ea typeface="Gungsuh" panose="02030600000101010101" pitchFamily="18" charset="-127"/>
                <a:cs typeface="Open Sans Semibold" panose="020B0706030804020204" pitchFamily="34" charset="0"/>
              </a:rPr>
              <a:t>increase brand value  via  meaningful engagement of social media   </a:t>
            </a:r>
            <a:endParaRPr lang="en-US" sz="1500" b="1" dirty="0">
              <a:solidFill>
                <a:srgbClr val="DD93DF"/>
              </a:solidFill>
              <a:latin typeface="Aller Light" panose="02000503000000020004" pitchFamily="2" charset="0"/>
              <a:ea typeface="Gungsuh" panose="02030600000101010101" pitchFamily="18" charset="-127"/>
              <a:cs typeface="Open Sans Semibold" panose="020B0706030804020204" pitchFamily="34" charset="0"/>
            </a:endParaRPr>
          </a:p>
        </p:txBody>
      </p:sp>
      <p:sp>
        <p:nvSpPr>
          <p:cNvPr id="9" name="Text Box 43"/>
          <p:cNvSpPr txBox="1"/>
          <p:nvPr/>
        </p:nvSpPr>
        <p:spPr>
          <a:xfrm>
            <a:off x="1363356" y="3750092"/>
            <a:ext cx="2780267" cy="780966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500" b="1" dirty="0">
                <a:solidFill>
                  <a:srgbClr val="DD93DF"/>
                </a:solidFill>
                <a:latin typeface="Aller Light" panose="02000503000000020004" pitchFamily="2" charset="0"/>
                <a:ea typeface="Gungsuh" panose="02030600000101010101" pitchFamily="18" charset="-127"/>
                <a:cs typeface="Open Sans Semibold" panose="020B0706030804020204" pitchFamily="34" charset="0"/>
              </a:rPr>
              <a:t>A public facing website that establishes the visual identity of the coir industry</a:t>
            </a:r>
            <a:endParaRPr lang="en-US" sz="1500" b="1" dirty="0">
              <a:solidFill>
                <a:srgbClr val="DD93DF"/>
              </a:solidFill>
              <a:latin typeface="Aller Light" panose="02000503000000020004" pitchFamily="2" charset="0"/>
              <a:ea typeface="Gungsuh" panose="02030600000101010101" pitchFamily="18" charset="-127"/>
              <a:cs typeface="Open Sans Semibold" panose="020B0706030804020204" pitchFamily="34" charset="0"/>
            </a:endParaRPr>
          </a:p>
        </p:txBody>
      </p:sp>
      <p:sp>
        <p:nvSpPr>
          <p:cNvPr id="10" name="Text Box 43"/>
          <p:cNvSpPr txBox="1"/>
          <p:nvPr/>
        </p:nvSpPr>
        <p:spPr>
          <a:xfrm>
            <a:off x="1373812" y="2060831"/>
            <a:ext cx="2769811" cy="985672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500" b="1" dirty="0" smtClean="0">
                <a:solidFill>
                  <a:srgbClr val="FCC860"/>
                </a:solidFill>
                <a:latin typeface="Aller Light" panose="02000503000000020004" pitchFamily="2" charset="0"/>
                <a:ea typeface="Gungsuh" panose="02030600000101010101" pitchFamily="18" charset="-127"/>
                <a:cs typeface="Open Sans Semibold" panose="020B0706030804020204" pitchFamily="34" charset="0"/>
              </a:rPr>
              <a:t>An online portal to publicize information on coir products , manufacturers,  exporters etc. as well as a portal for downloading forms , applications, tenders etc.</a:t>
            </a:r>
            <a:endParaRPr lang="en-US" sz="1500" b="1" dirty="0">
              <a:solidFill>
                <a:srgbClr val="FCC860"/>
              </a:solidFill>
              <a:latin typeface="Aller Light" panose="02000503000000020004" pitchFamily="2" charset="0"/>
              <a:ea typeface="Gungsuh" panose="02030600000101010101" pitchFamily="18" charset="-127"/>
              <a:cs typeface="Open Sans Semibold" panose="020B0706030804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51" y="541794"/>
            <a:ext cx="1097280" cy="10972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94" y="3607104"/>
            <a:ext cx="1097280" cy="10972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24" y="5217687"/>
            <a:ext cx="1097280" cy="10972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88" y="1949223"/>
            <a:ext cx="1097280" cy="109728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726" b="6635"/>
          <a:stretch/>
        </p:blipFill>
        <p:spPr>
          <a:xfrm rot="16200000">
            <a:off x="6881184" y="1547184"/>
            <a:ext cx="6858000" cy="3763632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 rot="5400000">
            <a:off x="6873860" y="1555545"/>
            <a:ext cx="6867427" cy="3756338"/>
          </a:xfrm>
          <a:prstGeom prst="rect">
            <a:avLst/>
          </a:prstGeom>
          <a:solidFill>
            <a:srgbClr val="97CC04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8565717" y="619068"/>
            <a:ext cx="34120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 smtClean="0">
                <a:solidFill>
                  <a:schemeClr val="bg1">
                    <a:lumMod val="95000"/>
                  </a:schemeClr>
                </a:solidFill>
                <a:latin typeface="Bebas Neue" panose="020B0606020202050201" pitchFamily="34" charset="0"/>
                <a:ea typeface="Gungsuh" panose="02030600000101010101" pitchFamily="18" charset="-127"/>
                <a:cs typeface="Open Sans Semibold" panose="020B0706030804020204" pitchFamily="34" charset="0"/>
              </a:rPr>
              <a:t>Project scope</a:t>
            </a:r>
            <a:endParaRPr lang="en-US" sz="4800" b="1" dirty="0">
              <a:solidFill>
                <a:schemeClr val="bg1">
                  <a:lumMod val="95000"/>
                </a:schemeClr>
              </a:solidFill>
              <a:latin typeface="Bebas Neue" panose="020B0606020202050201" pitchFamily="34" charset="0"/>
              <a:ea typeface="Gungsuh" panose="02030600000101010101" pitchFamily="18" charset="-127"/>
              <a:cs typeface="Open Sans Semibold" panose="020B0706030804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615869" y="1896016"/>
            <a:ext cx="3483712" cy="4426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To create a world-class website that </a:t>
            </a:r>
            <a:r>
              <a:rPr lang="en-US" sz="1600" b="1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600" b="1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will become the public face of the Directorate of coir development. </a:t>
            </a:r>
          </a:p>
          <a:p>
            <a:pPr>
              <a:lnSpc>
                <a:spcPts val="2600"/>
              </a:lnSpc>
            </a:pPr>
            <a:endParaRPr lang="en-US" sz="1600" b="1" dirty="0" smtClean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lnSpc>
                <a:spcPts val="26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responsive web  that can be accessed across multiple devices.  </a:t>
            </a:r>
            <a:endParaRPr lang="en-US" sz="1600" b="1" dirty="0" smtClean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lnSpc>
                <a:spcPts val="2600"/>
              </a:lnSpc>
            </a:pPr>
            <a:endParaRPr lang="en-US" sz="1600" b="1" dirty="0" smtClean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lnSpc>
                <a:spcPts val="26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 online resource for manufacturers, producers, distributers of coir products</a:t>
            </a:r>
          </a:p>
          <a:p>
            <a:pPr>
              <a:lnSpc>
                <a:spcPts val="2600"/>
              </a:lnSpc>
            </a:pPr>
            <a:endParaRPr lang="en-US" sz="1600" b="1" dirty="0" smtClean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lnSpc>
                <a:spcPts val="26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hub for disseminating </a:t>
            </a:r>
            <a:r>
              <a:rPr lang="en-US" sz="1600" b="1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600" b="1" dirty="0" smtClean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news, events and activities coordinated by the coir department</a:t>
            </a:r>
            <a:endParaRPr lang="en-US" sz="1600" b="1" dirty="0" smtClean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45820" y="1760561"/>
            <a:ext cx="399780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45820" y="3332329"/>
            <a:ext cx="399780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45820" y="4979521"/>
            <a:ext cx="399780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45820" y="6551288"/>
            <a:ext cx="399780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45820" y="330180"/>
            <a:ext cx="3997803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" r="58080"/>
          <a:stretch/>
        </p:blipFill>
        <p:spPr>
          <a:xfrm>
            <a:off x="4146331" y="1510"/>
            <a:ext cx="4288221" cy="6865918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4130825" y="-9429"/>
            <a:ext cx="4306434" cy="6849355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554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lock Arc 12"/>
          <p:cNvSpPr/>
          <p:nvPr/>
        </p:nvSpPr>
        <p:spPr>
          <a:xfrm>
            <a:off x="2176531" y="2940774"/>
            <a:ext cx="7611414" cy="7834452"/>
          </a:xfrm>
          <a:prstGeom prst="blockArc">
            <a:avLst>
              <a:gd name="adj1" fmla="val 10759464"/>
              <a:gd name="adj2" fmla="val 38255"/>
              <a:gd name="adj3" fmla="val 2333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768" y="5202975"/>
            <a:ext cx="1440220" cy="1457325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405" y="3480404"/>
            <a:ext cx="1596287" cy="1596287"/>
          </a:xfrm>
          <a:prstGeom prst="rect">
            <a:avLst/>
          </a:prstGeom>
        </p:spPr>
      </p:pic>
      <p:pic>
        <p:nvPicPr>
          <p:cNvPr id="25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61382" y="2257740"/>
            <a:ext cx="1539947" cy="1539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56499" y="2188539"/>
            <a:ext cx="1586358" cy="1586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1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54608" y="3522459"/>
            <a:ext cx="1517787" cy="1517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9" name="Group 28"/>
          <p:cNvGrpSpPr/>
          <p:nvPr/>
        </p:nvGrpSpPr>
        <p:grpSpPr>
          <a:xfrm>
            <a:off x="83562" y="2479851"/>
            <a:ext cx="12092341" cy="3980509"/>
            <a:chOff x="83562" y="2479851"/>
            <a:chExt cx="12092341" cy="3980509"/>
          </a:xfrm>
        </p:grpSpPr>
        <p:sp>
          <p:nvSpPr>
            <p:cNvPr id="30" name="Rectangle 29"/>
            <p:cNvSpPr/>
            <p:nvPr/>
          </p:nvSpPr>
          <p:spPr>
            <a:xfrm>
              <a:off x="83562" y="5704845"/>
              <a:ext cx="14413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b="1" dirty="0" smtClean="0">
                  <a:solidFill>
                    <a:srgbClr val="11A456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Exporters</a:t>
              </a:r>
              <a:endParaRPr lang="en-US" b="1" dirty="0">
                <a:solidFill>
                  <a:srgbClr val="11A456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07515" y="3975591"/>
              <a:ext cx="186901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b="1" dirty="0" smtClean="0">
                  <a:solidFill>
                    <a:srgbClr val="F04F23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Manufactures</a:t>
              </a:r>
              <a:endParaRPr lang="en-US" b="1" dirty="0">
                <a:solidFill>
                  <a:srgbClr val="F04F23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926230" y="2479851"/>
              <a:ext cx="245563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b="1" dirty="0" smtClean="0">
                  <a:solidFill>
                    <a:srgbClr val="7DB800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Project Offices &amp; Coir Co-operatives  </a:t>
              </a:r>
              <a:endParaRPr lang="en-US" b="1" dirty="0">
                <a:solidFill>
                  <a:srgbClr val="7DB80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520571" y="2548585"/>
              <a:ext cx="137912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 smtClean="0">
                  <a:solidFill>
                    <a:srgbClr val="2E9FDC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Products</a:t>
              </a:r>
              <a:endParaRPr lang="en-US" b="1" dirty="0">
                <a:solidFill>
                  <a:srgbClr val="2E9FDC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9887189" y="3764766"/>
              <a:ext cx="185636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 smtClean="0">
                  <a:solidFill>
                    <a:srgbClr val="E7930B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Forms &amp; Applications</a:t>
              </a:r>
              <a:endParaRPr lang="en-US" b="1" dirty="0">
                <a:solidFill>
                  <a:srgbClr val="E7930B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0477450" y="5537030"/>
              <a:ext cx="169845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 smtClean="0">
                  <a:solidFill>
                    <a:srgbClr val="1A96A7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Tenders &amp; Important Orders</a:t>
              </a:r>
              <a:endParaRPr lang="en-US" b="1" dirty="0">
                <a:solidFill>
                  <a:srgbClr val="1A96A7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pic>
        <p:nvPicPr>
          <p:cNvPr id="36" name="Picture 6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45990" y="1843419"/>
            <a:ext cx="1472496" cy="1472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513449" y="1247215"/>
            <a:ext cx="28626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E89D3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Home Page</a:t>
            </a:r>
            <a:br>
              <a:rPr lang="en-US" b="1" dirty="0" smtClean="0">
                <a:solidFill>
                  <a:srgbClr val="E89D3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</a:br>
            <a:r>
              <a:rPr 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English / Malayalam (Partial)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3143787" y="3657981"/>
            <a:ext cx="5643402" cy="2642733"/>
            <a:chOff x="2717808" y="3482559"/>
            <a:chExt cx="5643402" cy="2642733"/>
          </a:xfrm>
        </p:grpSpPr>
        <p:grpSp>
          <p:nvGrpSpPr>
            <p:cNvPr id="38" name="Group 37"/>
            <p:cNvGrpSpPr/>
            <p:nvPr/>
          </p:nvGrpSpPr>
          <p:grpSpPr>
            <a:xfrm>
              <a:off x="4315040" y="3831796"/>
              <a:ext cx="527378" cy="899077"/>
              <a:chOff x="4315040" y="3831796"/>
              <a:chExt cx="527378" cy="899077"/>
            </a:xfrm>
          </p:grpSpPr>
          <p:cxnSp>
            <p:nvCxnSpPr>
              <p:cNvPr id="57" name="Straight Connector 56"/>
              <p:cNvCxnSpPr/>
              <p:nvPr/>
            </p:nvCxnSpPr>
            <p:spPr>
              <a:xfrm>
                <a:off x="4373941" y="3892080"/>
                <a:ext cx="468477" cy="838793"/>
              </a:xfrm>
              <a:prstGeom prst="line">
                <a:avLst/>
              </a:prstGeom>
              <a:ln w="12700">
                <a:solidFill>
                  <a:srgbClr val="7DB8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Oval 57"/>
              <p:cNvSpPr/>
              <p:nvPr/>
            </p:nvSpPr>
            <p:spPr>
              <a:xfrm>
                <a:off x="4315040" y="3831796"/>
                <a:ext cx="185511" cy="185511"/>
              </a:xfrm>
              <a:prstGeom prst="ellipse">
                <a:avLst/>
              </a:prstGeom>
              <a:solidFill>
                <a:srgbClr val="7DB800"/>
              </a:solidFill>
              <a:ln>
                <a:solidFill>
                  <a:srgbClr val="7DB8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3199276" y="4759176"/>
              <a:ext cx="857381" cy="685409"/>
              <a:chOff x="3199276" y="4759176"/>
              <a:chExt cx="857381" cy="685409"/>
            </a:xfrm>
          </p:grpSpPr>
          <p:cxnSp>
            <p:nvCxnSpPr>
              <p:cNvPr id="55" name="Straight Connector 54"/>
              <p:cNvCxnSpPr/>
              <p:nvPr/>
            </p:nvCxnSpPr>
            <p:spPr>
              <a:xfrm>
                <a:off x="3283726" y="4819146"/>
                <a:ext cx="772931" cy="625439"/>
              </a:xfrm>
              <a:prstGeom prst="line">
                <a:avLst/>
              </a:prstGeom>
              <a:ln w="12700">
                <a:solidFill>
                  <a:srgbClr val="F04F2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Oval 55"/>
              <p:cNvSpPr/>
              <p:nvPr/>
            </p:nvSpPr>
            <p:spPr>
              <a:xfrm>
                <a:off x="3199276" y="4759176"/>
                <a:ext cx="185511" cy="185511"/>
              </a:xfrm>
              <a:prstGeom prst="ellipse">
                <a:avLst/>
              </a:prstGeom>
              <a:solidFill>
                <a:srgbClr val="F04F23"/>
              </a:solidFill>
              <a:ln>
                <a:solidFill>
                  <a:srgbClr val="F04F2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2717808" y="5937274"/>
              <a:ext cx="1221707" cy="185511"/>
              <a:chOff x="2717808" y="5937274"/>
              <a:chExt cx="1221707" cy="185511"/>
            </a:xfrm>
          </p:grpSpPr>
          <p:cxnSp>
            <p:nvCxnSpPr>
              <p:cNvPr id="53" name="Straight Connector 52"/>
              <p:cNvCxnSpPr/>
              <p:nvPr/>
            </p:nvCxnSpPr>
            <p:spPr>
              <a:xfrm>
                <a:off x="2840451" y="6030030"/>
                <a:ext cx="1099064" cy="10560"/>
              </a:xfrm>
              <a:prstGeom prst="line">
                <a:avLst/>
              </a:prstGeom>
              <a:ln w="12700">
                <a:solidFill>
                  <a:srgbClr val="11A45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Oval 53"/>
              <p:cNvSpPr/>
              <p:nvPr/>
            </p:nvSpPr>
            <p:spPr>
              <a:xfrm>
                <a:off x="2717808" y="5937274"/>
                <a:ext cx="185511" cy="185511"/>
              </a:xfrm>
              <a:prstGeom prst="ellipse">
                <a:avLst/>
              </a:prstGeom>
              <a:solidFill>
                <a:srgbClr val="39B1A8"/>
              </a:solidFill>
              <a:ln>
                <a:solidFill>
                  <a:srgbClr val="11A4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5427520" y="3482559"/>
              <a:ext cx="185511" cy="1200055"/>
              <a:chOff x="5427520" y="3482559"/>
              <a:chExt cx="185511" cy="1200055"/>
            </a:xfrm>
          </p:grpSpPr>
          <p:cxnSp>
            <p:nvCxnSpPr>
              <p:cNvPr id="51" name="Straight Connector 50"/>
              <p:cNvCxnSpPr/>
              <p:nvPr/>
            </p:nvCxnSpPr>
            <p:spPr>
              <a:xfrm>
                <a:off x="5519728" y="3610106"/>
                <a:ext cx="28684" cy="1072508"/>
              </a:xfrm>
              <a:prstGeom prst="line">
                <a:avLst/>
              </a:prstGeom>
              <a:ln w="12700">
                <a:solidFill>
                  <a:srgbClr val="E89D3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Oval 51"/>
              <p:cNvSpPr/>
              <p:nvPr/>
            </p:nvSpPr>
            <p:spPr>
              <a:xfrm>
                <a:off x="5427520" y="3482559"/>
                <a:ext cx="185511" cy="185511"/>
              </a:xfrm>
              <a:prstGeom prst="ellipse">
                <a:avLst/>
              </a:prstGeom>
              <a:solidFill>
                <a:srgbClr val="E89D31"/>
              </a:solidFill>
              <a:ln>
                <a:solidFill>
                  <a:srgbClr val="E89D3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>
              <a:off x="6384752" y="3799324"/>
              <a:ext cx="648026" cy="934994"/>
              <a:chOff x="6384752" y="3799324"/>
              <a:chExt cx="648026" cy="934994"/>
            </a:xfrm>
          </p:grpSpPr>
          <p:cxnSp>
            <p:nvCxnSpPr>
              <p:cNvPr id="49" name="Straight Connector 48"/>
              <p:cNvCxnSpPr/>
              <p:nvPr/>
            </p:nvCxnSpPr>
            <p:spPr>
              <a:xfrm flipH="1">
                <a:off x="6384752" y="3839723"/>
                <a:ext cx="559358" cy="894595"/>
              </a:xfrm>
              <a:prstGeom prst="line">
                <a:avLst/>
              </a:prstGeom>
              <a:ln w="12700">
                <a:solidFill>
                  <a:srgbClr val="2E9F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Oval 49"/>
              <p:cNvSpPr/>
              <p:nvPr/>
            </p:nvSpPr>
            <p:spPr>
              <a:xfrm>
                <a:off x="6847267" y="3799324"/>
                <a:ext cx="185511" cy="185511"/>
              </a:xfrm>
              <a:prstGeom prst="ellipse">
                <a:avLst/>
              </a:prstGeom>
              <a:solidFill>
                <a:srgbClr val="2E9FDC"/>
              </a:solidFill>
              <a:ln>
                <a:solidFill>
                  <a:srgbClr val="2E9FD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7037279" y="4748367"/>
              <a:ext cx="961740" cy="596126"/>
              <a:chOff x="7037279" y="4748367"/>
              <a:chExt cx="961740" cy="596126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 flipH="1">
                <a:off x="7037279" y="4819146"/>
                <a:ext cx="905614" cy="525347"/>
              </a:xfrm>
              <a:prstGeom prst="line">
                <a:avLst/>
              </a:prstGeom>
              <a:ln w="12700">
                <a:solidFill>
                  <a:srgbClr val="F6BE6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Oval 47"/>
              <p:cNvSpPr/>
              <p:nvPr/>
            </p:nvSpPr>
            <p:spPr>
              <a:xfrm>
                <a:off x="7813508" y="4748367"/>
                <a:ext cx="185511" cy="185511"/>
              </a:xfrm>
              <a:prstGeom prst="ellipse">
                <a:avLst/>
              </a:prstGeom>
              <a:solidFill>
                <a:srgbClr val="F7BC5F"/>
              </a:solidFill>
              <a:ln>
                <a:solidFill>
                  <a:srgbClr val="F6BE6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 rot="640308">
              <a:off x="7183440" y="5828056"/>
              <a:ext cx="1177770" cy="297236"/>
              <a:chOff x="7295410" y="6030029"/>
              <a:chExt cx="1177770" cy="297236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flipH="1">
                <a:off x="7295410" y="6122785"/>
                <a:ext cx="1036196" cy="204480"/>
              </a:xfrm>
              <a:prstGeom prst="line">
                <a:avLst/>
              </a:prstGeom>
              <a:ln w="12700">
                <a:solidFill>
                  <a:srgbClr val="00006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/>
              <p:cNvSpPr/>
              <p:nvPr/>
            </p:nvSpPr>
            <p:spPr>
              <a:xfrm>
                <a:off x="8287669" y="6030029"/>
                <a:ext cx="185511" cy="185511"/>
              </a:xfrm>
              <a:prstGeom prst="ellipse">
                <a:avLst/>
              </a:prstGeom>
              <a:solidFill>
                <a:srgbClr val="00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225" y="5307287"/>
            <a:ext cx="1503523" cy="1503523"/>
          </a:xfrm>
          <a:prstGeom prst="rect">
            <a:avLst/>
          </a:prstGeom>
        </p:spPr>
      </p:pic>
      <p:sp>
        <p:nvSpPr>
          <p:cNvPr id="60" name="Rectangle 59"/>
          <p:cNvSpPr/>
          <p:nvPr/>
        </p:nvSpPr>
        <p:spPr>
          <a:xfrm>
            <a:off x="1812474" y="337501"/>
            <a:ext cx="82646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Website Main </a:t>
            </a:r>
            <a:r>
              <a:rPr lang="en-US" sz="3600" dirty="0" smtClean="0">
                <a:solidFill>
                  <a:srgbClr val="00B05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Features</a:t>
            </a:r>
            <a:endParaRPr lang="en-US" sz="3600" dirty="0">
              <a:solidFill>
                <a:srgbClr val="00B05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186" y="4477837"/>
            <a:ext cx="2389958" cy="238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85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lock Arc 64"/>
          <p:cNvSpPr/>
          <p:nvPr/>
        </p:nvSpPr>
        <p:spPr>
          <a:xfrm>
            <a:off x="2251912" y="2940774"/>
            <a:ext cx="7611414" cy="7834452"/>
          </a:xfrm>
          <a:prstGeom prst="blockArc">
            <a:avLst>
              <a:gd name="adj1" fmla="val 10759464"/>
              <a:gd name="adj2" fmla="val 38255"/>
              <a:gd name="adj3" fmla="val 2333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829601" y="401992"/>
            <a:ext cx="62681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Website General </a:t>
            </a:r>
            <a:r>
              <a:rPr lang="en-US" sz="3600" dirty="0" smtClean="0">
                <a:solidFill>
                  <a:srgbClr val="00B05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Features</a:t>
            </a:r>
            <a:endParaRPr lang="en-US" sz="3600" dirty="0">
              <a:solidFill>
                <a:srgbClr val="00B05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036" name="Group 1035"/>
          <p:cNvGrpSpPr/>
          <p:nvPr/>
        </p:nvGrpSpPr>
        <p:grpSpPr>
          <a:xfrm>
            <a:off x="3045360" y="3495033"/>
            <a:ext cx="5755372" cy="2720507"/>
            <a:chOff x="2717808" y="3495033"/>
            <a:chExt cx="5755372" cy="2720507"/>
          </a:xfrm>
        </p:grpSpPr>
        <p:grpSp>
          <p:nvGrpSpPr>
            <p:cNvPr id="55" name="Group 54"/>
            <p:cNvGrpSpPr/>
            <p:nvPr/>
          </p:nvGrpSpPr>
          <p:grpSpPr>
            <a:xfrm>
              <a:off x="4315040" y="3831796"/>
              <a:ext cx="527378" cy="899077"/>
              <a:chOff x="4315040" y="3831796"/>
              <a:chExt cx="527378" cy="899077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>
                <a:off x="4373941" y="3892080"/>
                <a:ext cx="468477" cy="838793"/>
              </a:xfrm>
              <a:prstGeom prst="line">
                <a:avLst/>
              </a:prstGeom>
              <a:ln w="12700">
                <a:solidFill>
                  <a:srgbClr val="F15A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Oval 23"/>
              <p:cNvSpPr/>
              <p:nvPr/>
            </p:nvSpPr>
            <p:spPr>
              <a:xfrm>
                <a:off x="4315040" y="3831796"/>
                <a:ext cx="185511" cy="185511"/>
              </a:xfrm>
              <a:prstGeom prst="ellipse">
                <a:avLst/>
              </a:prstGeom>
              <a:solidFill>
                <a:srgbClr val="F15A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3008833" y="4853478"/>
              <a:ext cx="972395" cy="580948"/>
              <a:chOff x="3008833" y="4853478"/>
              <a:chExt cx="972395" cy="580948"/>
            </a:xfrm>
          </p:grpSpPr>
          <p:cxnSp>
            <p:nvCxnSpPr>
              <p:cNvPr id="25" name="Straight Connector 24"/>
              <p:cNvCxnSpPr/>
              <p:nvPr/>
            </p:nvCxnSpPr>
            <p:spPr>
              <a:xfrm>
                <a:off x="3187509" y="5013323"/>
                <a:ext cx="793719" cy="421103"/>
              </a:xfrm>
              <a:prstGeom prst="line">
                <a:avLst/>
              </a:prstGeom>
              <a:ln w="12700">
                <a:solidFill>
                  <a:srgbClr val="25B7D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Oval 26"/>
              <p:cNvSpPr/>
              <p:nvPr/>
            </p:nvSpPr>
            <p:spPr>
              <a:xfrm>
                <a:off x="3008833" y="4853478"/>
                <a:ext cx="185511" cy="185511"/>
              </a:xfrm>
              <a:prstGeom prst="ellipse">
                <a:avLst/>
              </a:prstGeom>
              <a:solidFill>
                <a:srgbClr val="25B7D3"/>
              </a:solidFill>
              <a:ln>
                <a:solidFill>
                  <a:srgbClr val="96C8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2717808" y="5937274"/>
              <a:ext cx="1221707" cy="185511"/>
              <a:chOff x="2717808" y="5937274"/>
              <a:chExt cx="1221707" cy="185511"/>
            </a:xfrm>
          </p:grpSpPr>
          <p:cxnSp>
            <p:nvCxnSpPr>
              <p:cNvPr id="32" name="Straight Connector 31"/>
              <p:cNvCxnSpPr/>
              <p:nvPr/>
            </p:nvCxnSpPr>
            <p:spPr>
              <a:xfrm>
                <a:off x="2840451" y="6030030"/>
                <a:ext cx="1099064" cy="10560"/>
              </a:xfrm>
              <a:prstGeom prst="line">
                <a:avLst/>
              </a:prstGeom>
              <a:ln w="12700">
                <a:solidFill>
                  <a:srgbClr val="27A5D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Oval 33"/>
              <p:cNvSpPr/>
              <p:nvPr/>
            </p:nvSpPr>
            <p:spPr>
              <a:xfrm>
                <a:off x="2717808" y="5937274"/>
                <a:ext cx="185511" cy="185511"/>
              </a:xfrm>
              <a:prstGeom prst="ellipse">
                <a:avLst/>
              </a:prstGeom>
              <a:solidFill>
                <a:srgbClr val="27A5DC"/>
              </a:solidFill>
              <a:ln>
                <a:solidFill>
                  <a:srgbClr val="96C83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5650443" y="3495033"/>
              <a:ext cx="185511" cy="1032084"/>
              <a:chOff x="5650443" y="3495033"/>
              <a:chExt cx="185511" cy="1032084"/>
            </a:xfrm>
          </p:grpSpPr>
          <p:cxnSp>
            <p:nvCxnSpPr>
              <p:cNvPr id="38" name="Straight Connector 37"/>
              <p:cNvCxnSpPr/>
              <p:nvPr/>
            </p:nvCxnSpPr>
            <p:spPr>
              <a:xfrm flipH="1">
                <a:off x="5743198" y="3495033"/>
                <a:ext cx="1" cy="1032084"/>
              </a:xfrm>
              <a:prstGeom prst="line">
                <a:avLst/>
              </a:prstGeom>
              <a:ln w="12700">
                <a:solidFill>
                  <a:srgbClr val="0090D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/>
              <p:cNvSpPr/>
              <p:nvPr/>
            </p:nvSpPr>
            <p:spPr>
              <a:xfrm>
                <a:off x="5650443" y="3495033"/>
                <a:ext cx="185511" cy="185511"/>
              </a:xfrm>
              <a:prstGeom prst="ellipse">
                <a:avLst/>
              </a:prstGeom>
              <a:solidFill>
                <a:srgbClr val="0090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6384752" y="3799324"/>
              <a:ext cx="648026" cy="934994"/>
              <a:chOff x="6384752" y="3799324"/>
              <a:chExt cx="648026" cy="934994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 flipH="1">
                <a:off x="6384752" y="3839723"/>
                <a:ext cx="559358" cy="894595"/>
              </a:xfrm>
              <a:prstGeom prst="line">
                <a:avLst/>
              </a:prstGeom>
              <a:ln w="12700">
                <a:solidFill>
                  <a:srgbClr val="D2800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Oval 46"/>
              <p:cNvSpPr/>
              <p:nvPr/>
            </p:nvSpPr>
            <p:spPr>
              <a:xfrm>
                <a:off x="6847267" y="3799324"/>
                <a:ext cx="185511" cy="185511"/>
              </a:xfrm>
              <a:prstGeom prst="ellipse">
                <a:avLst/>
              </a:prstGeom>
              <a:solidFill>
                <a:srgbClr val="D5850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7037279" y="4748367"/>
              <a:ext cx="961740" cy="596126"/>
              <a:chOff x="7037279" y="4748367"/>
              <a:chExt cx="961740" cy="596126"/>
            </a:xfrm>
          </p:grpSpPr>
          <p:cxnSp>
            <p:nvCxnSpPr>
              <p:cNvPr id="42" name="Straight Connector 41"/>
              <p:cNvCxnSpPr/>
              <p:nvPr/>
            </p:nvCxnSpPr>
            <p:spPr>
              <a:xfrm flipH="1">
                <a:off x="7037279" y="4819146"/>
                <a:ext cx="905614" cy="525347"/>
              </a:xfrm>
              <a:prstGeom prst="line">
                <a:avLst/>
              </a:prstGeom>
              <a:ln w="12700">
                <a:solidFill>
                  <a:srgbClr val="C75C5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Oval 47"/>
              <p:cNvSpPr/>
              <p:nvPr/>
            </p:nvSpPr>
            <p:spPr>
              <a:xfrm>
                <a:off x="7813508" y="4748367"/>
                <a:ext cx="185511" cy="185511"/>
              </a:xfrm>
              <a:prstGeom prst="ellipse">
                <a:avLst/>
              </a:prstGeom>
              <a:solidFill>
                <a:srgbClr val="C75C5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7274257" y="6030029"/>
              <a:ext cx="1198923" cy="185511"/>
              <a:chOff x="7274257" y="6030029"/>
              <a:chExt cx="1198923" cy="185511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 flipH="1">
                <a:off x="7274257" y="6122785"/>
                <a:ext cx="1057349" cy="0"/>
              </a:xfrm>
              <a:prstGeom prst="line">
                <a:avLst/>
              </a:prstGeom>
              <a:ln w="12700">
                <a:solidFill>
                  <a:srgbClr val="38C6D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Oval 48"/>
              <p:cNvSpPr/>
              <p:nvPr/>
            </p:nvSpPr>
            <p:spPr>
              <a:xfrm>
                <a:off x="8287669" y="6030029"/>
                <a:ext cx="185511" cy="185511"/>
              </a:xfrm>
              <a:prstGeom prst="ellipse">
                <a:avLst/>
              </a:prstGeom>
              <a:solidFill>
                <a:srgbClr val="38C6D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038" name="Group 1037"/>
          <p:cNvGrpSpPr/>
          <p:nvPr/>
        </p:nvGrpSpPr>
        <p:grpSpPr>
          <a:xfrm>
            <a:off x="67779" y="1742915"/>
            <a:ext cx="12124221" cy="4440411"/>
            <a:chOff x="-259773" y="1742915"/>
            <a:chExt cx="12124221" cy="4440411"/>
          </a:xfrm>
        </p:grpSpPr>
        <p:sp>
          <p:nvSpPr>
            <p:cNvPr id="28" name="Rectangle 27"/>
            <p:cNvSpPr/>
            <p:nvPr/>
          </p:nvSpPr>
          <p:spPr>
            <a:xfrm>
              <a:off x="-259773" y="5741687"/>
              <a:ext cx="144500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b="1" dirty="0" smtClean="0">
                  <a:solidFill>
                    <a:srgbClr val="27A5DC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About us</a:t>
              </a:r>
              <a:endParaRPr lang="en-US" b="1" dirty="0">
                <a:solidFill>
                  <a:srgbClr val="27A5DC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822" y="4157785"/>
              <a:ext cx="185202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b="1" dirty="0" smtClean="0">
                  <a:solidFill>
                    <a:srgbClr val="25B7D3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Downloads</a:t>
              </a:r>
              <a:endParaRPr lang="en-US" b="1" dirty="0">
                <a:solidFill>
                  <a:srgbClr val="25B7D3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712067" y="2908811"/>
              <a:ext cx="157996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b="1" dirty="0" smtClean="0">
                  <a:solidFill>
                    <a:srgbClr val="F15A50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Marketing</a:t>
              </a:r>
              <a:endParaRPr lang="en-US" b="1" dirty="0">
                <a:solidFill>
                  <a:srgbClr val="F15A50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4500551" y="1742915"/>
              <a:ext cx="238106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0090D3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News &amp; Events</a:t>
              </a:r>
              <a:endParaRPr lang="en-US" b="1" dirty="0">
                <a:solidFill>
                  <a:srgbClr val="0090D3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199884" y="2724587"/>
              <a:ext cx="170605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 smtClean="0">
                  <a:solidFill>
                    <a:srgbClr val="DA8C12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Image &amp; Video Gallery</a:t>
              </a:r>
              <a:endParaRPr lang="en-US" b="1" dirty="0">
                <a:solidFill>
                  <a:srgbClr val="DA8C1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9448283" y="4019286"/>
              <a:ext cx="185202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 smtClean="0">
                  <a:solidFill>
                    <a:srgbClr val="C75C5C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Contact Details</a:t>
              </a:r>
              <a:endParaRPr lang="en-US" b="1" dirty="0">
                <a:solidFill>
                  <a:srgbClr val="C75C5C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0212847" y="5536995"/>
              <a:ext cx="1651601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 smtClean="0">
                  <a:solidFill>
                    <a:srgbClr val="38C6D9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Allied Institutions</a:t>
              </a:r>
              <a:endParaRPr lang="en-US" b="1" dirty="0">
                <a:solidFill>
                  <a:srgbClr val="38C6D9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39" y="5384266"/>
            <a:ext cx="1106016" cy="11060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731" y="3884105"/>
            <a:ext cx="1059179" cy="10591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986" y="2687722"/>
            <a:ext cx="1530923" cy="10818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023" y="2159156"/>
            <a:ext cx="1075623" cy="10756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5105" y="2556850"/>
            <a:ext cx="1252331" cy="12523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198" y="3873132"/>
            <a:ext cx="1116966" cy="111696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4505" y="5340943"/>
            <a:ext cx="1170821" cy="117082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186" y="4477837"/>
            <a:ext cx="2389958" cy="238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85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63402" y="320083"/>
            <a:ext cx="3107902" cy="10413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0" lvl="0">
              <a:lnSpc>
                <a:spcPts val="37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5400" b="1" dirty="0" smtClean="0">
                <a:solidFill>
                  <a:srgbClr val="00B050"/>
                </a:solidFill>
                <a:latin typeface="Tw Cen MT Condensed" panose="020B0606020104020203" pitchFamily="34" charset="0"/>
              </a:rPr>
              <a:t>SYSTEM</a:t>
            </a:r>
            <a:r>
              <a:rPr lang="en-US" sz="2800" b="1" kern="0" dirty="0" smtClean="0">
                <a:solidFill>
                  <a:schemeClr val="bg1"/>
                </a:solidFill>
                <a:latin typeface="Open Sans Light" panose="020B03060305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800" b="1" kern="0" dirty="0" smtClean="0">
                <a:solidFill>
                  <a:schemeClr val="bg1"/>
                </a:solidFill>
                <a:latin typeface="Open Sans Light" panose="020B03060305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dirty="0" smtClean="0">
                <a:solidFill>
                  <a:schemeClr val="bg1">
                    <a:lumMod val="75000"/>
                  </a:schemeClr>
                </a:solidFill>
                <a:latin typeface="Tw Cen MT Condensed" panose="020B0606020104020203" pitchFamily="34" charset="0"/>
              </a:rPr>
              <a:t>ARCHITECTURE</a:t>
            </a:r>
            <a:endParaRPr lang="en-US" sz="5400" dirty="0">
              <a:solidFill>
                <a:schemeClr val="bg1">
                  <a:lumMod val="75000"/>
                </a:schemeClr>
              </a:solidFill>
              <a:latin typeface="Tw Cen MT Condensed" panose="020B0606020104020203" pitchFamily="34" charset="0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3820134" y="488721"/>
            <a:ext cx="8517827" cy="39313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565" y="1430387"/>
            <a:ext cx="10182868" cy="510753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-57382" y="488197"/>
            <a:ext cx="1332963" cy="217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63677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579" y="240317"/>
            <a:ext cx="8637607" cy="6369573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909159" y="5341539"/>
            <a:ext cx="10373711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798786" y="5525924"/>
            <a:ext cx="1166648" cy="116664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Tw Cen MT Condensed" panose="020B0606020104020203" pitchFamily="34" charset="0"/>
              </a:rPr>
              <a:t>1</a:t>
            </a:r>
          </a:p>
        </p:txBody>
      </p:sp>
      <p:sp>
        <p:nvSpPr>
          <p:cNvPr id="8" name="Oval 7"/>
          <p:cNvSpPr/>
          <p:nvPr/>
        </p:nvSpPr>
        <p:spPr>
          <a:xfrm>
            <a:off x="4771707" y="5525924"/>
            <a:ext cx="1166648" cy="1166648"/>
          </a:xfrm>
          <a:prstGeom prst="ellipse">
            <a:avLst/>
          </a:prstGeom>
          <a:solidFill>
            <a:srgbClr val="0090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  <a:t>2</a:t>
            </a:r>
            <a:endParaRPr lang="en-US" sz="4000" b="1" dirty="0">
              <a:solidFill>
                <a:schemeClr val="bg1"/>
              </a:solidFill>
              <a:latin typeface="Tw Cen MT Condensed" panose="020B0606020104020203" pitchFamily="34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8429306" y="5525924"/>
            <a:ext cx="1166648" cy="1166648"/>
          </a:xfrm>
          <a:prstGeom prst="ellipse">
            <a:avLst/>
          </a:prstGeom>
          <a:solidFill>
            <a:srgbClr val="F15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  <a:latin typeface="Tw Cen MT Condensed" panose="020B0606020104020203" pitchFamily="34" charset="0"/>
              </a:rPr>
              <a:t>3</a:t>
            </a:r>
            <a:endParaRPr lang="en-US" sz="4000" b="1" dirty="0">
              <a:solidFill>
                <a:schemeClr val="bg1"/>
              </a:solidFill>
              <a:latin typeface="Tw Cen MT Condensed" panose="020B060602010402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062652" y="5740218"/>
            <a:ext cx="1802532" cy="787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00"/>
              </a:lnSpc>
            </a:pPr>
            <a:r>
              <a:rPr lang="en-US" sz="3200" dirty="0" smtClean="0">
                <a:solidFill>
                  <a:srgbClr val="00B050"/>
                </a:solidFill>
                <a:latin typeface="Tw Cen MT Condensed" panose="020B0606020104020203" pitchFamily="34" charset="0"/>
              </a:rPr>
              <a:t>RESPONSIVE</a:t>
            </a:r>
            <a:br>
              <a:rPr lang="en-US" sz="3200" dirty="0" smtClean="0">
                <a:solidFill>
                  <a:srgbClr val="00B050"/>
                </a:solidFill>
                <a:latin typeface="Tw Cen MT Condensed" panose="020B0606020104020203" pitchFamily="34" charset="0"/>
              </a:rPr>
            </a:br>
            <a:r>
              <a:rPr lang="en-US" sz="3200" dirty="0" smtClean="0">
                <a:solidFill>
                  <a:srgbClr val="00B050"/>
                </a:solidFill>
                <a:latin typeface="Tw Cen MT Condensed" panose="020B0606020104020203" pitchFamily="34" charset="0"/>
              </a:rPr>
              <a:t>DESIGNS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043466" y="5755882"/>
            <a:ext cx="1513482" cy="764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0090D3"/>
                </a:solidFill>
                <a:latin typeface="Tw Cen MT Condensed" panose="020B0606020104020203" pitchFamily="34" charset="0"/>
              </a:rPr>
              <a:t>MULTI </a:t>
            </a:r>
            <a:br>
              <a:rPr lang="en-US" sz="3200" dirty="0" smtClean="0">
                <a:solidFill>
                  <a:srgbClr val="0090D3"/>
                </a:solidFill>
                <a:latin typeface="Tw Cen MT Condensed" panose="020B0606020104020203" pitchFamily="34" charset="0"/>
              </a:rPr>
            </a:br>
            <a:r>
              <a:rPr lang="en-US" sz="3200" dirty="0" smtClean="0">
                <a:solidFill>
                  <a:srgbClr val="0090D3"/>
                </a:solidFill>
                <a:latin typeface="Tw Cen MT Condensed" panose="020B0606020104020203" pitchFamily="34" charset="0"/>
              </a:rPr>
              <a:t>BROWSER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692312" y="5751439"/>
            <a:ext cx="2014584" cy="73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en-US" sz="3200" dirty="0" smtClean="0">
                <a:solidFill>
                  <a:srgbClr val="F15A50"/>
                </a:solidFill>
                <a:latin typeface="Tw Cen MT Condensed" panose="020B0606020104020203" pitchFamily="34" charset="0"/>
              </a:rPr>
              <a:t>PARTIAL MULTI LANGUAGE</a:t>
            </a:r>
          </a:p>
        </p:txBody>
      </p:sp>
    </p:spTree>
    <p:extLst>
      <p:ext uri="{BB962C8B-B14F-4D97-AF65-F5344CB8AC3E}">
        <p14:creationId xmlns:p14="http://schemas.microsoft.com/office/powerpoint/2010/main" val="9331794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" y="428"/>
            <a:ext cx="12191239" cy="685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8879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2263166" y="751879"/>
            <a:ext cx="7507736" cy="5165353"/>
            <a:chOff x="1735132" y="223845"/>
            <a:chExt cx="7507736" cy="5165353"/>
          </a:xfrm>
        </p:grpSpPr>
        <p:sp>
          <p:nvSpPr>
            <p:cNvPr id="5" name="TextBox 4"/>
            <p:cNvSpPr txBox="1"/>
            <p:nvPr/>
          </p:nvSpPr>
          <p:spPr>
            <a:xfrm>
              <a:off x="1735132" y="223845"/>
              <a:ext cx="883756" cy="4708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0" spc="-150" dirty="0"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[</a:t>
              </a:r>
              <a:endParaRPr lang="en-US" sz="30000" spc="85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 rot="10800000">
              <a:off x="8359112" y="680217"/>
              <a:ext cx="883756" cy="4708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0" spc="-150" dirty="0"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[</a:t>
              </a:r>
              <a:endParaRPr lang="en-US" sz="30000" spc="85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570559" y="982925"/>
              <a:ext cx="5778311" cy="3770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3900" spc="-300" dirty="0" smtClean="0">
                  <a:solidFill>
                    <a:srgbClr val="FFC000"/>
                  </a:solidFill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Q A</a:t>
              </a:r>
              <a:endParaRPr lang="en-US" sz="9600" spc="-300" dirty="0">
                <a:solidFill>
                  <a:srgbClr val="FFC000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951584" y="2180696"/>
              <a:ext cx="110466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spc="-300" dirty="0" smtClean="0">
                  <a:solidFill>
                    <a:schemeClr val="bg1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nd</a:t>
              </a:r>
              <a:endParaRPr lang="en-US" sz="3600" b="1" spc="-3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259308" y="232012"/>
            <a:ext cx="11613148" cy="6373505"/>
          </a:xfrm>
          <a:prstGeom prst="rect">
            <a:avLst/>
          </a:prstGeom>
          <a:noFill/>
          <a:ln w="127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69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0" r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3752602" y="6355592"/>
            <a:ext cx="4583875" cy="24622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1000" dirty="0">
                <a:solidFill>
                  <a:prstClr val="white">
                    <a:lumMod val="85000"/>
                  </a:prstClr>
                </a:solidFill>
                <a:latin typeface="Aller" panose="02000503030000020004" pitchFamily="2" charset="0"/>
              </a:rPr>
              <a:t>© </a:t>
            </a:r>
            <a:r>
              <a:rPr lang="en-IN" sz="1000" dirty="0" smtClean="0">
                <a:solidFill>
                  <a:prstClr val="white">
                    <a:lumMod val="85000"/>
                  </a:prstClr>
                </a:solidFill>
                <a:latin typeface="Aller" panose="02000503030000020004" pitchFamily="2" charset="0"/>
              </a:rPr>
              <a:t>1999-</a:t>
            </a:r>
            <a:r>
              <a:rPr lang="en-IN" sz="1000" dirty="0" smtClean="0">
                <a:solidFill>
                  <a:prstClr val="white">
                    <a:lumMod val="85000"/>
                  </a:prstClr>
                </a:solidFill>
                <a:latin typeface="Aller" panose="02000503030000020004" pitchFamily="2" charset="0"/>
                <a:ea typeface="Gungsuh" panose="02030600000101010101" pitchFamily="18" charset="-127"/>
                <a:cs typeface="Open Sans Semibold" panose="020B0706030804020204" pitchFamily="34" charset="0"/>
              </a:rPr>
              <a:t>2017. </a:t>
            </a:r>
            <a:r>
              <a:rPr lang="en-IN" sz="1000" dirty="0">
                <a:solidFill>
                  <a:prstClr val="white">
                    <a:lumMod val="85000"/>
                  </a:prstClr>
                </a:solidFill>
                <a:latin typeface="Aller" panose="02000503030000020004" pitchFamily="2" charset="0"/>
                <a:ea typeface="Gungsuh" panose="02030600000101010101" pitchFamily="18" charset="-127"/>
                <a:cs typeface="Open Sans Semibold" panose="020B0706030804020204" pitchFamily="34" charset="0"/>
              </a:rPr>
              <a:t>All Rights  </a:t>
            </a:r>
            <a:r>
              <a:rPr lang="en-IN" sz="1000" dirty="0" smtClean="0">
                <a:solidFill>
                  <a:prstClr val="white">
                    <a:lumMod val="85000"/>
                  </a:prstClr>
                </a:solidFill>
                <a:latin typeface="Aller" panose="02000503030000020004" pitchFamily="2" charset="0"/>
                <a:ea typeface="Gungsuh" panose="02030600000101010101" pitchFamily="18" charset="-127"/>
                <a:cs typeface="Open Sans Semibold" panose="020B0706030804020204" pitchFamily="34" charset="0"/>
              </a:rPr>
              <a:t>Reserved. Verbat Technologies (India) Pvt Ltd.</a:t>
            </a:r>
            <a:endParaRPr lang="en-US" sz="1000" dirty="0">
              <a:solidFill>
                <a:prstClr val="white">
                  <a:lumMod val="85000"/>
                </a:prstClr>
              </a:solidFill>
              <a:latin typeface="Aller" panose="02000503030000020004" pitchFamily="2" charset="0"/>
              <a:ea typeface="Gungsuh" panose="02030600000101010101" pitchFamily="18" charset="-127"/>
              <a:cs typeface="Open Sans Semibold" panose="020B0706030804020204" pitchFamily="34" charset="0"/>
            </a:endParaRPr>
          </a:p>
        </p:txBody>
      </p:sp>
      <p:sp>
        <p:nvSpPr>
          <p:cNvPr id="16" name="Parallelogram 15"/>
          <p:cNvSpPr/>
          <p:nvPr/>
        </p:nvSpPr>
        <p:spPr>
          <a:xfrm>
            <a:off x="-606056" y="2311216"/>
            <a:ext cx="7326896" cy="1581912"/>
          </a:xfrm>
          <a:prstGeom prst="parallelogram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Parallelogram 16"/>
          <p:cNvSpPr/>
          <p:nvPr/>
        </p:nvSpPr>
        <p:spPr>
          <a:xfrm>
            <a:off x="5504688" y="3037610"/>
            <a:ext cx="7534656" cy="1581912"/>
          </a:xfrm>
          <a:prstGeom prst="parallelogram">
            <a:avLst/>
          </a:prstGeom>
          <a:solidFill>
            <a:srgbClr val="FFC00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35665" y="2632812"/>
            <a:ext cx="4062169" cy="938719"/>
          </a:xfrm>
          <a:prstGeom prst="rect">
            <a:avLst/>
          </a:prstGeom>
        </p:spPr>
        <p:txBody>
          <a:bodyPr wrap="square">
            <a:spAutoFit/>
            <a:scene3d>
              <a:camera prst="orthographicFront">
                <a:rot lat="0" lon="0" rev="0"/>
              </a:camera>
              <a:lightRig rig="threePt" dir="t"/>
            </a:scene3d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500" spc="300" dirty="0">
                <a:solidFill>
                  <a:prstClr val="white">
                    <a:lumMod val="85000"/>
                  </a:prstClr>
                </a:solidFill>
                <a:latin typeface="Bebas Neue" panose="020B0606020202050201" pitchFamily="34" charset="0"/>
                <a:ea typeface="Gungsuh" panose="02030600000101010101" pitchFamily="18" charset="-127"/>
                <a:cs typeface="Open Sans Semibold" panose="020B0706030804020204" pitchFamily="34" charset="0"/>
              </a:rPr>
              <a:t>Thank You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812644" y="3529332"/>
            <a:ext cx="3295934" cy="646331"/>
          </a:xfrm>
          <a:prstGeom prst="rect">
            <a:avLst/>
          </a:prstGeom>
        </p:spPr>
        <p:txBody>
          <a:bodyPr wrap="square">
            <a:spAutoFit/>
            <a:scene3d>
              <a:camera prst="orthographicFront">
                <a:rot lat="0" lon="0" rev="0"/>
              </a:camera>
              <a:lightRig rig="threePt" dir="t"/>
            </a:scene3d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smtClean="0">
                <a:solidFill>
                  <a:prstClr val="black">
                    <a:lumMod val="95000"/>
                    <a:lumOff val="5000"/>
                  </a:prstClr>
                </a:solidFill>
                <a:latin typeface="Bebas Neue" panose="020B0606020202050201" pitchFamily="34" charset="0"/>
                <a:ea typeface="Gungsuh" panose="02030600000101010101" pitchFamily="18" charset="-127"/>
                <a:cs typeface="Open Sans Semibold" panose="020B0706030804020204" pitchFamily="34" charset="0"/>
              </a:rPr>
              <a:t>www.verbat.com</a:t>
            </a:r>
            <a:endParaRPr lang="en-US" sz="3600" dirty="0">
              <a:solidFill>
                <a:prstClr val="black">
                  <a:lumMod val="95000"/>
                  <a:lumOff val="5000"/>
                </a:prstClr>
              </a:solidFill>
              <a:latin typeface="Bebas Neue" panose="020B0606020202050201" pitchFamily="34" charset="0"/>
              <a:ea typeface="Gungsuh" panose="02030600000101010101" pitchFamily="18" charset="-127"/>
              <a:cs typeface="Open Sans Semibold" panose="020B070603080402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59308" y="232012"/>
            <a:ext cx="11613148" cy="6373505"/>
          </a:xfrm>
          <a:prstGeom prst="rect">
            <a:avLst/>
          </a:prstGeom>
          <a:noFill/>
          <a:ln w="127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00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1970</TotalTime>
  <Words>204</Words>
  <Application>Microsoft Office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4" baseType="lpstr">
      <vt:lpstr>Gungsuh</vt:lpstr>
      <vt:lpstr>Aller</vt:lpstr>
      <vt:lpstr>Aller Light</vt:lpstr>
      <vt:lpstr>Arial</vt:lpstr>
      <vt:lpstr>Bebas Neue</vt:lpstr>
      <vt:lpstr>Calibri</vt:lpstr>
      <vt:lpstr>Calibri Light</vt:lpstr>
      <vt:lpstr>Open Sans</vt:lpstr>
      <vt:lpstr>Open Sans Extrabold</vt:lpstr>
      <vt:lpstr>Open Sans Light</vt:lpstr>
      <vt:lpstr>Open Sans Semibold</vt:lpstr>
      <vt:lpstr>Times New Roman</vt:lpstr>
      <vt:lpstr>Tw Cen MT Condensed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Shibu-Verbat</dc:creator>
  <cp:lastModifiedBy>Prashant Thomas</cp:lastModifiedBy>
  <cp:revision>368</cp:revision>
  <dcterms:created xsi:type="dcterms:W3CDTF">2017-06-16T08:55:02Z</dcterms:created>
  <dcterms:modified xsi:type="dcterms:W3CDTF">2017-11-03T12:07:45Z</dcterms:modified>
</cp:coreProperties>
</file>

<file path=docProps/thumbnail.jpeg>
</file>